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Generative AI: From Machine Learning to RAG Chatbots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Presented by: Tharindu Dhanushka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53929"/>
            <a:ext cx="7468553" cy="1267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RAG: Retrieval-Augmented Generation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544366"/>
            <a:ext cx="519708" cy="5197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3333274"/>
            <a:ext cx="231005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Combines Retrieval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324124" y="3779282"/>
            <a:ext cx="2310051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Information retrieved from external knowledge base.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375" y="2544366"/>
            <a:ext cx="519708" cy="5197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03375" y="3333274"/>
            <a:ext cx="2310051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Augments Generation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8903375" y="4096107"/>
            <a:ext cx="2310051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LLM generates response using retrieved data.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2626" y="2544366"/>
            <a:ext cx="519708" cy="5197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482626" y="3333274"/>
            <a:ext cx="2310051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External Knowledge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1482626" y="4096107"/>
            <a:ext cx="2310051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Accesses information beyond training data.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5351502"/>
            <a:ext cx="519708" cy="5197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24124" y="6140410"/>
            <a:ext cx="231005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Improves Accuracy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6324124" y="6586418"/>
            <a:ext cx="2310051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Enhances factuality and relevance of answers.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556" y="651153"/>
            <a:ext cx="4177903" cy="522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Agenda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828556" y="1528405"/>
            <a:ext cx="399455" cy="399455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02910" y="1571446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405533" y="1589365"/>
            <a:ext cx="2660452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ML Concepts &amp; Foundations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405533" y="1956911"/>
            <a:ext cx="1239631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Review core machine learning principles.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828556" y="2595920"/>
            <a:ext cx="399455" cy="399455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02910" y="2638961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405533" y="2656880"/>
            <a:ext cx="4107061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Evolution to Deep Learning &amp; Transformers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405533" y="3024426"/>
            <a:ext cx="1239631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the progression to advanced AI.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828556" y="3663434"/>
            <a:ext cx="399455" cy="399455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02910" y="3706475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1405533" y="3724394"/>
            <a:ext cx="3254335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Transformer Architecture &amp; GPT-2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405533" y="4091940"/>
            <a:ext cx="1239631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Detailed look at key architectural components.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828556" y="4730948"/>
            <a:ext cx="399455" cy="399455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02910" y="4773990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1405533" y="4791908"/>
            <a:ext cx="2426256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Generative AI &amp; Chatbots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05533" y="5159454"/>
            <a:ext cx="1239631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 how new content is created.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828556" y="5798463"/>
            <a:ext cx="399455" cy="399455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15240">
            <a:solidFill>
              <a:srgbClr val="59ABA9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902910" y="5841504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1405533" y="5859423"/>
            <a:ext cx="3799165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Retrieval-Augmented Generation (RAG)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405533" y="6226969"/>
            <a:ext cx="1239631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Discover how external knowledge is integrated.</a:t>
            </a:r>
            <a:endParaRPr lang="en-US" sz="1350" dirty="0"/>
          </a:p>
        </p:txBody>
      </p:sp>
      <p:sp>
        <p:nvSpPr>
          <p:cNvPr id="23" name="Shape 21"/>
          <p:cNvSpPr/>
          <p:nvPr/>
        </p:nvSpPr>
        <p:spPr>
          <a:xfrm>
            <a:off x="828556" y="6865977"/>
            <a:ext cx="399455" cy="399455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902910" y="6909018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1405533" y="6926937"/>
            <a:ext cx="2088952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Summary &amp; Q&amp;A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405533" y="7294483"/>
            <a:ext cx="1239631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takeaways and open discussion.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19062"/>
            <a:ext cx="63103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Machine Learning Basics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213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Supervised Learning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12632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Uses labeled data for predictions.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11040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Classification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97776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Regression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357813" y="3321368"/>
            <a:ext cx="29596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Unsupervised Learning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57813" y="3912632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Finds patterns in unlabeled data.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357813" y="4511040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Clustering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5357813" y="497776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Dimensionality Reduction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877901" y="33213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Pitfalls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7901" y="3912632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Common issues in model performance.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9877901" y="4894064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Overfitting: Train well, test poor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9877901" y="536078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Underfitting: Fails to capture patterns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10803"/>
            <a:ext cx="65834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From ML to Generative AI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60256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60256" y="2508647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Basic algorithms, statistical models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60256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Artificial Intelligence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60256" y="3944898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Broader field of intelligent agents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60256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60256" y="5381149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Neural networks for feature learning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60256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Generative AI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60256" y="6817400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Creates new, realistic content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0208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RNN vs. Transformer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04392"/>
            <a:ext cx="43793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Recurrent Neural Networks (RNN)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9565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Processes data sequentially.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9406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Good for sequences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36078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Long-term dependency issues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7043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Transformer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29565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Processes data in parallel.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89406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Self-attention mechanism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36078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Better performance and scalability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818" y="654129"/>
            <a:ext cx="6048256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Transformer Architecture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30818" y="1655683"/>
            <a:ext cx="225504" cy="1353145"/>
          </a:xfrm>
          <a:prstGeom prst="roundRect">
            <a:avLst>
              <a:gd name="adj" fmla="val 15001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81827" y="1881188"/>
            <a:ext cx="2653308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Input Encoding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281827" y="2348151"/>
            <a:ext cx="7031355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Tokens converted to Query, Key, Value vectors.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69075" y="3177897"/>
            <a:ext cx="225504" cy="1353145"/>
          </a:xfrm>
          <a:prstGeom prst="roundRect">
            <a:avLst>
              <a:gd name="adj" fmla="val 15001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20083" y="3403402"/>
            <a:ext cx="2653308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Self-Attention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620083" y="3870365"/>
            <a:ext cx="6693098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Computes relevance (QKᵀ) and weighted sum.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507331" y="4700111"/>
            <a:ext cx="225504" cy="1353145"/>
          </a:xfrm>
          <a:prstGeom prst="roundRect">
            <a:avLst>
              <a:gd name="adj" fmla="val 15001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58340" y="4925616"/>
            <a:ext cx="2662595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Feedforward Network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958340" y="5392579"/>
            <a:ext cx="6354842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Position-wise fully connected layers.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45707" y="6222325"/>
            <a:ext cx="225504" cy="1353145"/>
          </a:xfrm>
          <a:prstGeom prst="roundRect">
            <a:avLst>
              <a:gd name="adj" fmla="val 150019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296716" y="6447830"/>
            <a:ext cx="2653308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Layer Normalization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2296716" y="6914793"/>
            <a:ext cx="6016466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Stabilizes training process.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82836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GPT-2: Deep Dive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303770" y="1729026"/>
            <a:ext cx="22860" cy="5717619"/>
          </a:xfrm>
          <a:prstGeom prst="roundRect">
            <a:avLst>
              <a:gd name="adj" fmla="val 125659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548199" y="1932980"/>
            <a:ext cx="574477" cy="22860"/>
          </a:xfrm>
          <a:prstGeom prst="roundRect">
            <a:avLst>
              <a:gd name="adj" fmla="val 1256592"/>
            </a:avLst>
          </a:prstGeom>
          <a:solidFill>
            <a:srgbClr val="F2B42D"/>
          </a:solidFill>
          <a:ln/>
        </p:spPr>
      </p:sp>
      <p:sp>
        <p:nvSpPr>
          <p:cNvPr id="5" name="Shape 3"/>
          <p:cNvSpPr/>
          <p:nvPr/>
        </p:nvSpPr>
        <p:spPr>
          <a:xfrm>
            <a:off x="7099816" y="1729026"/>
            <a:ext cx="430768" cy="430768"/>
          </a:xfrm>
          <a:prstGeom prst="roundRect">
            <a:avLst>
              <a:gd name="adj" fmla="val 6668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0064" y="1775460"/>
            <a:ext cx="270272" cy="33789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104799" y="1794748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Input Embedding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37724" y="2191226"/>
            <a:ext cx="55199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Tokens map to dense vectors.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507724" y="3081814"/>
            <a:ext cx="574477" cy="22860"/>
          </a:xfrm>
          <a:prstGeom prst="roundRect">
            <a:avLst>
              <a:gd name="adj" fmla="val 1256592"/>
            </a:avLst>
          </a:prstGeom>
          <a:solidFill>
            <a:srgbClr val="D7425E"/>
          </a:solidFill>
          <a:ln/>
        </p:spPr>
      </p:sp>
      <p:sp>
        <p:nvSpPr>
          <p:cNvPr id="10" name="Shape 7"/>
          <p:cNvSpPr/>
          <p:nvPr/>
        </p:nvSpPr>
        <p:spPr>
          <a:xfrm>
            <a:off x="7099816" y="2877860"/>
            <a:ext cx="430768" cy="430768"/>
          </a:xfrm>
          <a:prstGeom prst="roundRect">
            <a:avLst>
              <a:gd name="adj" fmla="val 6668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064" y="2924294"/>
            <a:ext cx="270272" cy="33789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272701" y="2943582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Positional Encoding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8272701" y="3340060"/>
            <a:ext cx="55199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Adds word order information.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6548199" y="4072057"/>
            <a:ext cx="574477" cy="22860"/>
          </a:xfrm>
          <a:prstGeom prst="roundRect">
            <a:avLst>
              <a:gd name="adj" fmla="val 1256592"/>
            </a:avLst>
          </a:prstGeom>
          <a:solidFill>
            <a:srgbClr val="DD785E"/>
          </a:solidFill>
          <a:ln/>
        </p:spPr>
      </p:sp>
      <p:sp>
        <p:nvSpPr>
          <p:cNvPr id="15" name="Shape 11"/>
          <p:cNvSpPr/>
          <p:nvPr/>
        </p:nvSpPr>
        <p:spPr>
          <a:xfrm>
            <a:off x="7099816" y="3868103"/>
            <a:ext cx="430768" cy="430768"/>
          </a:xfrm>
          <a:prstGeom prst="roundRect">
            <a:avLst>
              <a:gd name="adj" fmla="val 6668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064" y="3914537"/>
            <a:ext cx="270272" cy="33789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104799" y="3933825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Attention Layers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837724" y="4330303"/>
            <a:ext cx="55199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QKᵀ / √d computes attention.</a:t>
            </a:r>
            <a:endParaRPr lang="en-US" sz="1500" dirty="0"/>
          </a:p>
        </p:txBody>
      </p:sp>
      <p:sp>
        <p:nvSpPr>
          <p:cNvPr id="19" name="Shape 14"/>
          <p:cNvSpPr/>
          <p:nvPr/>
        </p:nvSpPr>
        <p:spPr>
          <a:xfrm>
            <a:off x="7507724" y="5062418"/>
            <a:ext cx="574477" cy="22860"/>
          </a:xfrm>
          <a:prstGeom prst="roundRect">
            <a:avLst>
              <a:gd name="adj" fmla="val 1256592"/>
            </a:avLst>
          </a:prstGeom>
          <a:solidFill>
            <a:srgbClr val="48A8E2"/>
          </a:solidFill>
          <a:ln/>
        </p:spPr>
      </p:sp>
      <p:sp>
        <p:nvSpPr>
          <p:cNvPr id="20" name="Shape 15"/>
          <p:cNvSpPr/>
          <p:nvPr/>
        </p:nvSpPr>
        <p:spPr>
          <a:xfrm>
            <a:off x="7099816" y="4858464"/>
            <a:ext cx="430768" cy="430768"/>
          </a:xfrm>
          <a:prstGeom prst="roundRect">
            <a:avLst>
              <a:gd name="adj" fmla="val 66685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64" y="4904899"/>
            <a:ext cx="270272" cy="33789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272701" y="4924187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Normalization &amp; MLP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8272701" y="5320665"/>
            <a:ext cx="55199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LayerNorm and Feedforward layers.</a:t>
            </a:r>
            <a:endParaRPr lang="en-US" sz="1500" dirty="0"/>
          </a:p>
        </p:txBody>
      </p:sp>
      <p:sp>
        <p:nvSpPr>
          <p:cNvPr id="24" name="Shape 18"/>
          <p:cNvSpPr/>
          <p:nvPr/>
        </p:nvSpPr>
        <p:spPr>
          <a:xfrm>
            <a:off x="6548199" y="6052780"/>
            <a:ext cx="574477" cy="22860"/>
          </a:xfrm>
          <a:prstGeom prst="roundRect">
            <a:avLst>
              <a:gd name="adj" fmla="val 1256592"/>
            </a:avLst>
          </a:prstGeom>
          <a:solidFill>
            <a:srgbClr val="59ABA9"/>
          </a:solidFill>
          <a:ln/>
        </p:spPr>
      </p:sp>
      <p:sp>
        <p:nvSpPr>
          <p:cNvPr id="25" name="Shape 19"/>
          <p:cNvSpPr/>
          <p:nvPr/>
        </p:nvSpPr>
        <p:spPr>
          <a:xfrm>
            <a:off x="7099816" y="5848826"/>
            <a:ext cx="430768" cy="430768"/>
          </a:xfrm>
          <a:prstGeom prst="roundRect">
            <a:avLst>
              <a:gd name="adj" fmla="val 66685"/>
            </a:avLst>
          </a:prstGeom>
          <a:solidFill>
            <a:srgbClr val="00002E"/>
          </a:solidFill>
          <a:ln w="22860">
            <a:solidFill>
              <a:srgbClr val="59ABA9"/>
            </a:solidFill>
            <a:prstDash val="solid"/>
          </a:ln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064" y="5895261"/>
            <a:ext cx="270272" cy="33789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4104799" y="5914549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Output Layer</a:t>
            </a:r>
            <a:endParaRPr lang="en-US" sz="1750" dirty="0"/>
          </a:p>
        </p:txBody>
      </p:sp>
      <p:sp>
        <p:nvSpPr>
          <p:cNvPr id="28" name="Text 21"/>
          <p:cNvSpPr/>
          <p:nvPr/>
        </p:nvSpPr>
        <p:spPr>
          <a:xfrm>
            <a:off x="837724" y="6311027"/>
            <a:ext cx="55199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Softmax predicts next token.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02437"/>
            <a:ext cx="59385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is Generative AI?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65427"/>
            <a:ext cx="3614618" cy="2336363"/>
          </a:xfrm>
          <a:prstGeom prst="roundRect">
            <a:avLst>
              <a:gd name="adj" fmla="val 1536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86299" y="27276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New Data Creation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86299" y="3223141"/>
            <a:ext cx="30902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Generative AI creates new content based on learned patterns.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465427"/>
            <a:ext cx="3614618" cy="2336363"/>
          </a:xfrm>
          <a:prstGeom prst="roundRect">
            <a:avLst>
              <a:gd name="adj" fmla="val 1536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0233" y="27276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Examples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40233" y="3223141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ChatGPT: Text generation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440233" y="3689866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DALL·E: Image creation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440233" y="4156591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Copilot: Code generation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041106"/>
            <a:ext cx="7468553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86299" y="53032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Technologies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86299" y="5798820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Powered by Large Language Models (LLMs) and Transformer networks.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753177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LLM Chatbot Implementation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Prompt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Defines model's persona and behavior.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516" y="3183969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Query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inputs their question or command.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388" y="356973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Response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LLM generates context-aware answer.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625" y="5780603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Context History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Internal token history maintains conversation flow.</a:t>
            </a:r>
            <a:endParaRPr lang="en-US" sz="18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7753" y="5394841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2025-06-15T18:28:35Z</dcterms:created>
  <dcterms:modified xsi:type="dcterms:W3CDTF">2025-06-15T18:28:35Z</dcterms:modified>
</cp:coreProperties>
</file>